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4" r:id="rId6"/>
    <p:sldId id="261" r:id="rId7"/>
    <p:sldId id="260" r:id="rId8"/>
    <p:sldId id="262" r:id="rId9"/>
    <p:sldId id="263" r:id="rId10"/>
    <p:sldId id="265" r:id="rId11"/>
    <p:sldId id="269" r:id="rId12"/>
    <p:sldId id="266" r:id="rId13"/>
    <p:sldId id="267" r:id="rId14"/>
    <p:sldId id="268" r:id="rId15"/>
    <p:sldId id="274" r:id="rId16"/>
    <p:sldId id="271" r:id="rId17"/>
    <p:sldId id="273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0686" autoAdjust="0"/>
  </p:normalViewPr>
  <p:slideViewPr>
    <p:cSldViewPr>
      <p:cViewPr varScale="1">
        <p:scale>
          <a:sx n="69" d="100"/>
          <a:sy n="69" d="100"/>
        </p:scale>
        <p:origin x="-28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AD9CB-31CE-47A5-9FCF-157970F67E27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0FFBD-A472-4190-9FEF-DCFDE6127C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022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FFBD-A472-4190-9FEF-DCFDE6127C8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0075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граждан, претендующих на досрочное назначение страховой пенсии, назначение которой осуществляется независимо от возраста (к примеру, педагогические и медицинские работники), для получения статуса </a:t>
            </a:r>
            <a:r>
              <a:rPr lang="ru-RU" dirty="0" err="1" smtClean="0"/>
              <a:t>предпенсионера</a:t>
            </a:r>
            <a:r>
              <a:rPr lang="ru-RU" dirty="0" smtClean="0"/>
              <a:t> применяется только условие - наличие требуемой продолжительности стажа на соответствующих видах работ.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FFBD-A472-4190-9FEF-DCFDE6127C8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9640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FFBD-A472-4190-9FEF-DCFDE6127C8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2483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граждане, по лицевым счетам которым можно будет определить автоматически их статус, это в основном граждане, претендующие на пенсию по общим основаниям, а также граждане имеющие полный северный стаж будут отражены в ЕГИССО (единая государственная система социального обеспечения). По гражданам, по лицевым счетам которых невозможно автоматически определить статус будут направляться ПФР до Отделений, а мы в свою очередь будем спускать их на уровень УПФР.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ПФР разрабатывается СМЭВ, который тоже будет завязан с ЕГИССО.</a:t>
            </a:r>
          </a:p>
          <a:p>
            <a:r>
              <a:rPr lang="ru-RU" dirty="0" smtClean="0"/>
              <a:t>С работодателями обмениваться информацией о статусе </a:t>
            </a:r>
            <a:r>
              <a:rPr lang="ru-RU" dirty="0" err="1" smtClean="0"/>
              <a:t>предпенсионера</a:t>
            </a:r>
            <a:r>
              <a:rPr lang="ru-RU" dirty="0" smtClean="0"/>
              <a:t> мы </a:t>
            </a:r>
            <a:r>
              <a:rPr lang="ru-RU" dirty="0" err="1" smtClean="0"/>
              <a:t>бедем</a:t>
            </a:r>
            <a:r>
              <a:rPr lang="ru-RU" dirty="0" smtClean="0"/>
              <a:t> по соглашениям по каналам защищенной связи БПИ.</a:t>
            </a:r>
          </a:p>
          <a:p>
            <a:r>
              <a:rPr lang="ru-RU" dirty="0" smtClean="0"/>
              <a:t>И также гражданин будет</a:t>
            </a:r>
            <a:r>
              <a:rPr lang="ru-RU" baseline="0" dirty="0" smtClean="0"/>
              <a:t> иметь право обратится к нам лично, через МФЦ, ЛКГ и ЕПГУ.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Что мы будем в будущем делать со списками, которые будут спущены с ПФР? </a:t>
            </a:r>
          </a:p>
          <a:p>
            <a:r>
              <a:rPr lang="ru-RU" baseline="0" dirty="0" smtClean="0"/>
              <a:t>В разработке новый программный комплекс по назначению и выплате пенсий, в котором будут реализована подсистема: Заблаговременная работа. Вручную ТО будут отрабатывать направленные списки и в этой новой программе мы будем проставлять вручную статус- </a:t>
            </a:r>
            <a:r>
              <a:rPr lang="ru-RU" baseline="0" dirty="0" err="1" smtClean="0"/>
              <a:t>предпенсионер</a:t>
            </a:r>
            <a:r>
              <a:rPr lang="ru-RU" baseline="0" dirty="0" smtClean="0"/>
              <a:t>. База будет подниматься на </a:t>
            </a:r>
            <a:r>
              <a:rPr lang="ru-RU" baseline="0" dirty="0" err="1" smtClean="0"/>
              <a:t>федер</a:t>
            </a:r>
            <a:r>
              <a:rPr lang="ru-RU" baseline="0" dirty="0" smtClean="0"/>
              <a:t>. Уровень и отражаться в ЕГИССО. После чего информация о гражданине будет доступна для всех ТО ПФР по всей России. Такие планы. До нас были доведены ПФР. </a:t>
            </a:r>
          </a:p>
          <a:p>
            <a:r>
              <a:rPr lang="ru-RU" baseline="0" dirty="0" smtClean="0"/>
              <a:t>На сегодняшний день, в ручную передавать данную информацию.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FFBD-A472-4190-9FEF-DCFDE6127C8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0759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FFBD-A472-4190-9FEF-DCFDE6127C8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2343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FFBD-A472-4190-9FEF-DCFDE6127C8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6189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FFBD-A472-4190-9FEF-DCFDE6127C8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FFBD-A472-4190-9FEF-DCFDE6127C8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1599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FFBD-A472-4190-9FEF-DCFDE6127C8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7381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Федеральным законом 350-ФЗ вводится новая категория граждан</a:t>
            </a:r>
            <a:r>
              <a:rPr lang="ru-RU" baseline="0" dirty="0" smtClean="0"/>
              <a:t> – </a:t>
            </a:r>
            <a:r>
              <a:rPr lang="ru-RU" baseline="0" dirty="0" err="1" smtClean="0"/>
              <a:t>предпенсионеры</a:t>
            </a:r>
            <a:r>
              <a:rPr lang="ru-RU" baseline="0" dirty="0" smtClean="0"/>
              <a:t>. Данная категория введена с целью обеспечения мерами соц. поддержки лицам, которые подпадают под новое правовое регулирование – под новый пенсионный возраст.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FFBD-A472-4190-9FEF-DCFDE6127C8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2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Понятие «кто</a:t>
            </a:r>
            <a:r>
              <a:rPr lang="ru-RU" baseline="0" dirty="0" smtClean="0"/>
              <a:t> является </a:t>
            </a:r>
            <a:r>
              <a:rPr lang="ru-RU" baseline="0" dirty="0" err="1" smtClean="0"/>
              <a:t>предпенсионерами</a:t>
            </a:r>
            <a:r>
              <a:rPr lang="ru-RU" baseline="0" dirty="0" smtClean="0"/>
              <a:t>» в законах различное. На федеральном уровне выделяют 2 основные  группы: 1. Граждане </a:t>
            </a:r>
            <a:r>
              <a:rPr lang="ru-RU" baseline="0" dirty="0" err="1" smtClean="0"/>
              <a:t>предпенсионного</a:t>
            </a:r>
            <a:r>
              <a:rPr lang="ru-RU" baseline="0" dirty="0" smtClean="0"/>
              <a:t> возраста в соответствии с законом о занятости населения и Трудовым кодексом. </a:t>
            </a:r>
            <a:r>
              <a:rPr lang="ru-RU" dirty="0" smtClean="0"/>
              <a:t>Для Центра</a:t>
            </a:r>
            <a:r>
              <a:rPr lang="ru-RU" baseline="0" dirty="0" smtClean="0"/>
              <a:t> </a:t>
            </a:r>
            <a:r>
              <a:rPr lang="ru-RU" dirty="0" smtClean="0"/>
              <a:t>занятости – выплата пособия по безработице, по трудовому законодательству – освобождение</a:t>
            </a:r>
            <a:r>
              <a:rPr lang="ru-RU" baseline="0" dirty="0" smtClean="0"/>
              <a:t> от работы на 2 раб дня с сохранением з/</a:t>
            </a:r>
            <a:r>
              <a:rPr lang="ru-RU" baseline="0" dirty="0" err="1" smtClean="0"/>
              <a:t>пл</a:t>
            </a:r>
            <a:r>
              <a:rPr lang="ru-RU" baseline="0" dirty="0" smtClean="0"/>
              <a:t> для прохождения диспансеризации.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Понятие по ЦЗ и ТК практически одинаковые – в течении 5 лет до наступления возраста, дающего право</a:t>
            </a:r>
            <a:r>
              <a:rPr lang="ru-RU" baseline="0" dirty="0" smtClean="0"/>
              <a:t> на страховую пенсию по старости, в том числе назначаемую досрочно.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r>
              <a:rPr lang="ru-RU" baseline="0" dirty="0" smtClean="0"/>
              <a:t>2. Граждане </a:t>
            </a:r>
            <a:r>
              <a:rPr lang="ru-RU" baseline="0" dirty="0" err="1" smtClean="0"/>
              <a:t>предпенсионного</a:t>
            </a:r>
            <a:r>
              <a:rPr lang="ru-RU" baseline="0" dirty="0" smtClean="0"/>
              <a:t> возраста в соответствии с налоговым кодексом -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лиц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предпенсионного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возраста, соответствующих определенным законодательством РФ условиям, необходимым для назначения пенсии на 31 декабря 2018 года, предусмотрено право на налоговый вычет. Во всех случаях это М- 55 лет и Ж- 50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FFBD-A472-4190-9FEF-DCFDE6127C8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8333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Преимущественно</a:t>
            </a:r>
            <a:r>
              <a:rPr lang="ru-RU" baseline="0" dirty="0" smtClean="0"/>
              <a:t> для нашего региона в основной массе у нас граждане, претендуют на досрочную пенсию по старости. Статус </a:t>
            </a:r>
            <a:r>
              <a:rPr lang="ru-RU" baseline="0" dirty="0" err="1" smtClean="0"/>
              <a:t>предпенсионера</a:t>
            </a:r>
            <a:r>
              <a:rPr lang="ru-RU" baseline="0" dirty="0" smtClean="0"/>
              <a:t> для граждан, постоянно проживающих в северных районах  мы будем относить граждан, которые достигли возраста ( М- 55, Ж – 50), без дополнительных условий. Для граждан которые выехали из северных регионов по ним статус «</a:t>
            </a:r>
            <a:r>
              <a:rPr lang="ru-RU" baseline="0" dirty="0" err="1" smtClean="0"/>
              <a:t>предпенсионера</a:t>
            </a:r>
            <a:r>
              <a:rPr lang="ru-RU" baseline="0" dirty="0" smtClean="0"/>
              <a:t>» мы будет считать достижение возраста и наличие требуемой продолжительности стажа работы на севере.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FFBD-A472-4190-9FEF-DCFDE6127C8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70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2019 году мужчины - северяне достигшие возраста 51 год, это мужчины – 1964-1968</a:t>
            </a:r>
            <a:r>
              <a:rPr lang="ru-RU" baseline="0" dirty="0" smtClean="0"/>
              <a:t> г.р. будут относится к лицам </a:t>
            </a:r>
            <a:r>
              <a:rPr lang="ru-RU" baseline="0" dirty="0" err="1" smtClean="0"/>
              <a:t>предпенсионного</a:t>
            </a:r>
            <a:r>
              <a:rPr lang="ru-RU" baseline="0" dirty="0" smtClean="0"/>
              <a:t> возраста. По данной таблице мужчины 1967, 1968 г.р. являются </a:t>
            </a:r>
            <a:r>
              <a:rPr lang="ru-RU" baseline="0" dirty="0" err="1" smtClean="0"/>
              <a:t>предпенсионерами</a:t>
            </a:r>
            <a:r>
              <a:rPr lang="ru-RU" baseline="0" dirty="0" smtClean="0"/>
              <a:t> больше чем 5 лет. Это не опечатка. Это позиция согласована </a:t>
            </a:r>
            <a:r>
              <a:rPr lang="ru-RU" baseline="0" dirty="0" err="1" smtClean="0"/>
              <a:t>Митрудом</a:t>
            </a:r>
            <a:r>
              <a:rPr lang="ru-RU" baseline="0" dirty="0" smtClean="0"/>
              <a:t> России с учетом переходных положений. Вывод: М 1968 будут находится в статусе </a:t>
            </a:r>
            <a:r>
              <a:rPr lang="ru-RU" baseline="0" dirty="0" err="1" smtClean="0"/>
              <a:t>предпенсионера</a:t>
            </a:r>
            <a:r>
              <a:rPr lang="ru-RU" baseline="0" dirty="0" smtClean="0"/>
              <a:t> до 2028 года. – 9 лет. (только для ЦЗ и ТК).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FFBD-A472-4190-9FEF-DCFDE6127C8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693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говорить о женщинах-северянах (не имеющих детей</a:t>
            </a:r>
            <a:r>
              <a:rPr lang="ru-RU" baseline="0" dirty="0" smtClean="0"/>
              <a:t> и имеющие 1 ребенка)</a:t>
            </a:r>
            <a:r>
              <a:rPr lang="ru-RU" dirty="0" smtClean="0"/>
              <a:t>. То в 2019 году </a:t>
            </a:r>
            <a:r>
              <a:rPr lang="ru-RU" dirty="0" err="1" smtClean="0"/>
              <a:t>предпенсионерами</a:t>
            </a:r>
            <a:r>
              <a:rPr lang="ru-RU" dirty="0" smtClean="0"/>
              <a:t> будут являться Ж 1969-1973 г.р. Опять же Ж 1972 и 1973 г.р. Будут являться </a:t>
            </a:r>
            <a:r>
              <a:rPr lang="ru-RU" dirty="0" err="1" smtClean="0"/>
              <a:t>предпенсионерами</a:t>
            </a:r>
            <a:r>
              <a:rPr lang="ru-RU" dirty="0" smtClean="0"/>
              <a:t> больше чем 5 лет.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FFBD-A472-4190-9FEF-DCFDE6127C8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578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Для женщин не имеющих северный стаж для отнесения их к статусу </a:t>
            </a:r>
            <a:r>
              <a:rPr lang="ru-RU" baseline="0" dirty="0" err="1" smtClean="0"/>
              <a:t>предпенсионера</a:t>
            </a:r>
            <a:r>
              <a:rPr lang="ru-RU" baseline="0" dirty="0" smtClean="0"/>
              <a:t> необходимо достижение возраста и наличие количества детей на дату обращения за подтверждением статуса. Мамочки имеющие 3, 4 детей без северного стажа.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FFBD-A472-4190-9FEF-DCFDE6127C8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1809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Женщины - северяне, имеющие 2 и более детей и претендующие на досрочное назначение страховой пенсии по старости будут относится к </a:t>
            </a:r>
            <a:r>
              <a:rPr lang="ru-RU" dirty="0" err="1" smtClean="0"/>
              <a:t>предпенсионерам</a:t>
            </a:r>
            <a:r>
              <a:rPr lang="ru-RU" dirty="0" smtClean="0"/>
              <a:t>, если</a:t>
            </a:r>
            <a:r>
              <a:rPr lang="ru-RU" baseline="0" dirty="0" smtClean="0"/>
              <a:t> в распоряжении ПФР имеются сведения о детях, требуемый северный стаж. В 2019 это Ж достигшие 45 лет, 1970-1974 г.р.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FFBD-A472-4190-9FEF-DCFDE6127C8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0952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отношении других лиц, у которых право на досрочное назначение страховой пенсии связано с работой по определенной профессии (Списки № 1 и № 2 и др.), а также одновременно зависит от возраста, необходимыми условиями для подтверждения статуса </a:t>
            </a:r>
            <a:r>
              <a:rPr lang="ru-RU" dirty="0" err="1" smtClean="0"/>
              <a:t>предпенсионера</a:t>
            </a:r>
            <a:r>
              <a:rPr lang="ru-RU" dirty="0" smtClean="0"/>
              <a:t> являются достижение </a:t>
            </a:r>
            <a:r>
              <a:rPr lang="ru-RU" dirty="0" err="1" smtClean="0"/>
              <a:t>предпенсионного</a:t>
            </a:r>
            <a:r>
              <a:rPr lang="ru-RU" dirty="0" smtClean="0"/>
              <a:t> возраста и факт работы по соответствующей специальности (должности, профессии и др.) на момент обращения за подтверждением статуса. Если гражданин ранее работал на соответствующих видах работ, дающих право на досрочное назначение страховой пенсии по старости, а затем прекратил, то в данном случае требуется соблюдение </a:t>
            </a:r>
            <a:r>
              <a:rPr lang="ru-RU" dirty="0" err="1" smtClean="0"/>
              <a:t>стажевых</a:t>
            </a:r>
            <a:r>
              <a:rPr lang="ru-RU" dirty="0" smtClean="0"/>
              <a:t> условий для назначения досрочной страховой пенсии.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0FFBD-A472-4190-9FEF-DCFDE6127C8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90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357826"/>
            <a:ext cx="6376792" cy="1285884"/>
          </a:xfrm>
        </p:spPr>
        <p:txBody>
          <a:bodyPr>
            <a:normAutofit fontScale="47500" lnSpcReduction="20000"/>
          </a:bodyPr>
          <a:lstStyle/>
          <a:p>
            <a:pPr algn="r">
              <a:lnSpc>
                <a:spcPct val="90000"/>
              </a:lnSpc>
            </a:pP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начальника </a:t>
            </a: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управления ПФР</a:t>
            </a:r>
            <a:endParaRPr lang="ru-RU" alt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УПФР в г. Сыктывкаре Республики Коми </a:t>
            </a:r>
          </a:p>
          <a:p>
            <a:pPr algn="r">
              <a:lnSpc>
                <a:spcPct val="90000"/>
              </a:lnSpc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(межрайонное)</a:t>
            </a:r>
          </a:p>
          <a:p>
            <a:pPr algn="r">
              <a:lnSpc>
                <a:spcPct val="90000"/>
              </a:lnSpc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Лодыгина Светлана Витальевна</a:t>
            </a:r>
            <a:endParaRPr lang="ru-RU" alt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alt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Сыктывкар, февраль 2019 </a:t>
            </a: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" y="0"/>
            <a:ext cx="8983460" cy="357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500438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статуса </a:t>
            </a:r>
            <a:r>
              <a:rPr lang="ru-RU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предпенсионера</a:t>
            </a:r>
            <a:r>
              <a:rPr lang="ru-RU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территориальными органами ПФР</a:t>
            </a:r>
          </a:p>
        </p:txBody>
      </p:sp>
    </p:spTree>
    <p:extLst>
      <p:ext uri="{BB962C8B-B14F-4D97-AF65-F5344CB8AC3E}">
        <p14:creationId xmlns="" xmlns:p14="http://schemas.microsoft.com/office/powerpoint/2010/main" val="357382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611560" y="476672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Критерий отнесения граждан, претендующих на досрочное назначение страховой пенсии по старости (педагогические и др.), к лицам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</a:rPr>
              <a:t>предпенсионного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возраста* 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5328"/>
            <a:ext cx="8712968" cy="262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61653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*Для предоставления льгот по центру занятости и Трудовому кодексу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46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6421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Кому территориальные органы ПФР могут представлять информацию о статусе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предпенсионера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для назначения льгот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3359"/>
            <a:ext cx="8388424" cy="425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40704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Способы предоставления необходимой информации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96939"/>
            <a:ext cx="8460432" cy="381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6202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Информационное взаимодействие с органами занятости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81764" cy="347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5085184"/>
            <a:ext cx="8352928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Соглашение об информационном взаимодействии между ОПФР по Республике Коми и Минтрудом от 31.10.2018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712" y="6021288"/>
            <a:ext cx="5400600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Взаимодействие осуществляется через </a:t>
            </a:r>
            <a:r>
              <a:rPr lang="en-US" dirty="0" err="1" smtClean="0"/>
              <a:t>VipNet</a:t>
            </a:r>
            <a:r>
              <a:rPr lang="en-US" dirty="0" smtClean="0"/>
              <a:t> [</a:t>
            </a:r>
            <a:r>
              <a:rPr lang="ru-RU" dirty="0" smtClean="0"/>
              <a:t>Клиент</a:t>
            </a:r>
            <a:r>
              <a:rPr lang="en-US" dirty="0" smtClean="0"/>
              <a:t>]</a:t>
            </a:r>
            <a:r>
              <a:rPr lang="ru-RU" dirty="0" smtClean="0"/>
              <a:t> ПО «Деловая почта»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2291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Информационное взаимодействие между территориальными органами ПФР и работодателями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5" y="2060848"/>
            <a:ext cx="84105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989520" y="5877272"/>
            <a:ext cx="5400600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Взаимодействие осуществляется через ПК «Бесконтактный прием информации»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4015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Информация по взаимодействию между территориальными органами ПФР и работодателями по заключению соглашений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2143116"/>
          <a:ext cx="8229600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942960"/>
                <a:gridCol w="1000132"/>
                <a:gridCol w="1000132"/>
                <a:gridCol w="1000132"/>
                <a:gridCol w="1071570"/>
                <a:gridCol w="1000132"/>
                <a:gridCol w="11858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ТО ПФР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Количество работодателей (всего)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Количество работодателей</a:t>
                      </a:r>
                      <a:r>
                        <a:rPr lang="ru-RU" sz="1200" baseline="0" dirty="0" smtClean="0"/>
                        <a:t> с работающими более 25 чел.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Количество работодателей, с которыми ведется работа по заключению соглашений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Количество работодателей, заключивших соглашения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Доля работодателей, заключивших соглашения с количеством работающих более 25 чел.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Количество работодателей, отказавшихся от заключения соглашения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Доля работодателей, отказавшихся от заключения соглашения с количеством работающих более 25 чел.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г. Сыктывкар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4042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6,3%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г.</a:t>
                      </a:r>
                      <a:r>
                        <a:rPr lang="ru-RU" sz="1200" baseline="0" dirty="0" smtClean="0"/>
                        <a:t> Сыктывкар (</a:t>
                      </a:r>
                      <a:r>
                        <a:rPr lang="ru-RU" sz="1200" baseline="0" dirty="0" err="1" smtClean="0"/>
                        <a:t>Эжвинский</a:t>
                      </a:r>
                      <a:r>
                        <a:rPr lang="ru-RU" sz="1200" baseline="0" dirty="0" smtClean="0"/>
                        <a:t> район)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Информирование граждан о праве на приобретенные льготы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7217"/>
            <a:ext cx="8244408" cy="33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80976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2088232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40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5764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Новая функция территориальных органов ПФР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36" y="1340768"/>
            <a:ext cx="8648852" cy="442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9311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Критерий отнесения граждан к лицам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</a:rPr>
              <a:t>предпенсионного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возраста с учетом позиции Минтруда России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96836"/>
            <a:ext cx="8964488" cy="27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501008"/>
            <a:ext cx="432048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55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4437112"/>
            <a:ext cx="432048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316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0617"/>
            <a:ext cx="24384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584688" y="3964666"/>
            <a:ext cx="3816424" cy="8513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Страховой стаж – 25 лет</a:t>
            </a:r>
          </a:p>
          <a:p>
            <a:pPr algn="ctr"/>
            <a:r>
              <a:rPr lang="ru-RU" dirty="0" smtClean="0"/>
              <a:t>РКС – 15 лет</a:t>
            </a:r>
          </a:p>
          <a:p>
            <a:pPr algn="ctr"/>
            <a:r>
              <a:rPr lang="ru-RU" dirty="0" smtClean="0"/>
              <a:t>МКС – 20 лет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9492" y="5157192"/>
            <a:ext cx="3821620" cy="8513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Страховой стаж – 20 лет</a:t>
            </a:r>
          </a:p>
          <a:p>
            <a:pPr algn="ctr"/>
            <a:r>
              <a:rPr lang="ru-RU" dirty="0" smtClean="0"/>
              <a:t>РКС – 15 лет</a:t>
            </a:r>
          </a:p>
          <a:p>
            <a:pPr algn="ctr"/>
            <a:r>
              <a:rPr lang="ru-RU" dirty="0" smtClean="0"/>
              <a:t>МКС – 20 лет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8864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Критерий отнесения граждан, постоянно проживающих в северных регионах и выехавшим из районов севера*  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88" y="1628800"/>
            <a:ext cx="6528597" cy="233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1653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*Для предоставления льгот по центру занятости и Трудовому кодексу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015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Таблица определения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предпенсионного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возраста для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мужчин,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которые постоянно проживают в  северных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регионах,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а также для граждан, которые ранее работали в северных регионах, но теперь там не проживают и имеют требуемую продолжительность стажа работы в северных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регионах*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3966598"/>
              </p:ext>
            </p:extLst>
          </p:nvPr>
        </p:nvGraphicFramePr>
        <p:xfrm>
          <a:off x="467544" y="1556792"/>
          <a:ext cx="8424934" cy="4727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5434"/>
                <a:gridCol w="609950"/>
                <a:gridCol w="609950"/>
                <a:gridCol w="609950"/>
                <a:gridCol w="609950"/>
                <a:gridCol w="609950"/>
                <a:gridCol w="609950"/>
                <a:gridCol w="609950"/>
                <a:gridCol w="609950"/>
                <a:gridCol w="609950"/>
                <a:gridCol w="609950"/>
              </a:tblGrid>
              <a:tr h="275699">
                <a:tc gridSpan="1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6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2019</a:t>
                      </a:r>
                      <a:endParaRPr lang="ru-RU" sz="18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2020</a:t>
                      </a:r>
                      <a:endParaRPr lang="ru-RU" sz="18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2021</a:t>
                      </a:r>
                      <a:endParaRPr lang="ru-RU" sz="18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2022</a:t>
                      </a:r>
                      <a:endParaRPr lang="ru-RU" sz="18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2023</a:t>
                      </a:r>
                      <a:endParaRPr lang="ru-RU" sz="18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2024</a:t>
                      </a:r>
                      <a:endParaRPr lang="ru-RU" sz="18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2025</a:t>
                      </a:r>
                      <a:endParaRPr lang="ru-RU" sz="18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2026</a:t>
                      </a:r>
                      <a:endParaRPr lang="ru-RU" sz="18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2027</a:t>
                      </a:r>
                      <a:endParaRPr lang="ru-RU" sz="18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2028</a:t>
                      </a:r>
                      <a:endParaRPr lang="ru-RU" sz="1800" b="1" i="0" u="none" strike="noStrike" dirty="0">
                        <a:solidFill>
                          <a:schemeClr val="accent1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8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«Новый</a:t>
                      </a:r>
                      <a:r>
                        <a:rPr lang="ru-RU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" пенсионный возраст для мужчин 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58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59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60</a:t>
                      </a:r>
                      <a:endParaRPr lang="ru-RU" sz="18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60</a:t>
                      </a:r>
                      <a:endParaRPr lang="ru-RU" sz="18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60</a:t>
                      </a:r>
                      <a:endParaRPr lang="ru-RU" sz="18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60</a:t>
                      </a:r>
                      <a:endParaRPr lang="ru-RU" sz="18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02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Возраст отнесения к категории граждан </a:t>
                      </a:r>
                      <a:r>
                        <a:rPr lang="ru-RU" sz="1600" b="1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предпенсионного</a:t>
                      </a:r>
                      <a:r>
                        <a:rPr lang="ru-RU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возраста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51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55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55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55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55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55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55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3168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Год рождения мужчин, которые относятся к категории граждан </a:t>
                      </a:r>
                      <a:r>
                        <a:rPr lang="ru-RU" sz="1600" b="1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предпенсионного</a:t>
                      </a:r>
                      <a:r>
                        <a:rPr lang="ru-RU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возраста исходя из </a:t>
                      </a:r>
                      <a:r>
                        <a:rPr lang="ru-RU" sz="16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"</a:t>
                      </a:r>
                      <a:r>
                        <a:rPr lang="ru-RU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нового" пенсионного возраста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3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3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1966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3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3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1968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3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1969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3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3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3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1973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9592" y="632229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*Для предоставления льгот по центру занятости и Трудовому кодексу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066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Таблица определения </a:t>
            </a:r>
            <a:r>
              <a:rPr lang="ru-RU" sz="2200" b="1" dirty="0" err="1">
                <a:solidFill>
                  <a:schemeClr val="bg2">
                    <a:lumMod val="25000"/>
                  </a:schemeClr>
                </a:solidFill>
              </a:rPr>
              <a:t>предпенсионного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 возраста для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женщин (не имеющих детей и имеющих одного ребенка,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которые постоянно проживают в  северных регионах, а также для граждан, которые ранее работали в северных регионах, но теперь там не проживают и имеют требуемую продолжительность стажа работы в северных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регионах*</a:t>
            </a:r>
            <a:endParaRPr lang="ru-RU" sz="22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7281344"/>
              </p:ext>
            </p:extLst>
          </p:nvPr>
        </p:nvGraphicFramePr>
        <p:xfrm>
          <a:off x="539552" y="1700808"/>
          <a:ext cx="7992885" cy="4714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8535"/>
                <a:gridCol w="574435"/>
                <a:gridCol w="574435"/>
                <a:gridCol w="574435"/>
                <a:gridCol w="574435"/>
                <a:gridCol w="574435"/>
                <a:gridCol w="574435"/>
                <a:gridCol w="574435"/>
                <a:gridCol w="574435"/>
                <a:gridCol w="574435"/>
                <a:gridCol w="574435"/>
              </a:tblGrid>
              <a:tr h="211757">
                <a:tc gridSpan="1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2019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2020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2021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2022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2023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2024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2025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2026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2027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2028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3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«Новый» </a:t>
                      </a:r>
                      <a:r>
                        <a:rPr lang="ru-RU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пенсионный возраст для </a:t>
                      </a:r>
                      <a:r>
                        <a:rPr lang="ru-RU" sz="16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женщин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53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54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55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55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55</a:t>
                      </a:r>
                      <a:endParaRPr lang="ru-RU" sz="18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55</a:t>
                      </a:r>
                      <a:endParaRPr lang="ru-RU" sz="18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55</a:t>
                      </a:r>
                      <a:endParaRPr lang="ru-RU" sz="18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55</a:t>
                      </a:r>
                      <a:endParaRPr lang="ru-RU" sz="18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38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Возраст отнесения женщин  к категории граждан </a:t>
                      </a:r>
                      <a:r>
                        <a:rPr lang="ru-RU" sz="1600" b="1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предпенсионного</a:t>
                      </a:r>
                      <a:r>
                        <a:rPr lang="ru-RU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возраста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46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47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48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49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50</a:t>
                      </a:r>
                      <a:endParaRPr lang="ru-RU" sz="1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6671">
                <a:tc rowSpan="10"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Год рождения женщин, которые относятся к категории граждан </a:t>
                      </a:r>
                      <a:r>
                        <a:rPr lang="ru-RU" sz="1600" b="1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предпенсионного</a:t>
                      </a:r>
                      <a:r>
                        <a:rPr lang="ru-RU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возраста исходя </a:t>
                      </a:r>
                      <a:r>
                        <a:rPr lang="ru-RU" sz="16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из «нового» </a:t>
                      </a:r>
                      <a:r>
                        <a:rPr lang="ru-RU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пенсионного возраста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1969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6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1970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6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1971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6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1972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1972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1972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6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1973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1973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6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6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6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6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1977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6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1978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2111" y="634997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*Для предоставления льгот по центру занятости и Трудовому кодексу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394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Критерий отнесения матерей к лицам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</a:rPr>
              <a:t>предпенсионного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возраста*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7" y="2852936"/>
            <a:ext cx="8820472" cy="215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55" y="3068960"/>
            <a:ext cx="7315725" cy="17631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7544" y="61653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*Для предоставления льгот по центру занятости и Трудовому кодексу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598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Таблица определения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предпенсионного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возраста для женщин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, имеющих 2 и более детей,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которые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претендуют на досрочное назначение страховой пенсии по старости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, к лицам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предпенсионного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возраста*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5940406"/>
              </p:ext>
            </p:extLst>
          </p:nvPr>
        </p:nvGraphicFramePr>
        <p:xfrm>
          <a:off x="395536" y="1628800"/>
          <a:ext cx="8352929" cy="4752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5559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  <a:gridCol w="604737"/>
              </a:tblGrid>
              <a:tr h="310374">
                <a:tc gridSpan="1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7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2019</a:t>
                      </a:r>
                      <a:endParaRPr lang="ru-RU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2020</a:t>
                      </a:r>
                      <a:endParaRPr lang="ru-RU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2021</a:t>
                      </a:r>
                      <a:endParaRPr lang="ru-RU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2022</a:t>
                      </a:r>
                      <a:endParaRPr lang="ru-RU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2023</a:t>
                      </a:r>
                      <a:endParaRPr lang="ru-RU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2024</a:t>
                      </a:r>
                      <a:endParaRPr lang="ru-RU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2025</a:t>
                      </a:r>
                      <a:endParaRPr lang="ru-RU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2026</a:t>
                      </a:r>
                      <a:endParaRPr lang="ru-RU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2027</a:t>
                      </a:r>
                      <a:endParaRPr lang="ru-RU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2028</a:t>
                      </a:r>
                      <a:endParaRPr lang="ru-RU" sz="18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3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«Новый</a:t>
                      </a:r>
                      <a:r>
                        <a:rPr lang="ru-RU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" пенсионный возраст для женщин 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B050"/>
                          </a:solidFill>
                          <a:effectLst/>
                        </a:rPr>
                        <a:t>50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B050"/>
                          </a:solidFill>
                          <a:effectLst/>
                        </a:rPr>
                        <a:t>50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B050"/>
                          </a:solidFill>
                          <a:effectLst/>
                        </a:rPr>
                        <a:t>50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B050"/>
                          </a:solidFill>
                          <a:effectLst/>
                        </a:rPr>
                        <a:t>50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B050"/>
                          </a:solidFill>
                          <a:effectLst/>
                        </a:rPr>
                        <a:t>50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B050"/>
                          </a:solidFill>
                          <a:effectLst/>
                        </a:rPr>
                        <a:t>50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B050"/>
                          </a:solidFill>
                          <a:effectLst/>
                        </a:rPr>
                        <a:t>50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50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B050"/>
                          </a:solidFill>
                          <a:effectLst/>
                        </a:rPr>
                        <a:t>50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B050"/>
                          </a:solidFill>
                          <a:effectLst/>
                        </a:rPr>
                        <a:t>50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39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Возраст отнесения женщин  к категории граждан </a:t>
                      </a:r>
                      <a:r>
                        <a:rPr lang="ru-RU" sz="1600" b="1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предпенсионного</a:t>
                      </a:r>
                      <a:r>
                        <a:rPr lang="ru-RU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возраста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B050"/>
                          </a:solidFill>
                          <a:effectLst/>
                        </a:rPr>
                        <a:t>45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B050"/>
                          </a:solidFill>
                          <a:effectLst/>
                        </a:rPr>
                        <a:t>45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B050"/>
                          </a:solidFill>
                          <a:effectLst/>
                        </a:rPr>
                        <a:t>45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B050"/>
                          </a:solidFill>
                          <a:effectLst/>
                        </a:rPr>
                        <a:t>45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B050"/>
                          </a:solidFill>
                          <a:effectLst/>
                        </a:rPr>
                        <a:t>45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45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B050"/>
                          </a:solidFill>
                          <a:effectLst/>
                        </a:rPr>
                        <a:t>45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B050"/>
                          </a:solidFill>
                          <a:effectLst/>
                        </a:rPr>
                        <a:t>45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B050"/>
                          </a:solidFill>
                          <a:effectLst/>
                        </a:rPr>
                        <a:t>45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45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039"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Год рождения женщин, которые относятся к категории граждан </a:t>
                      </a:r>
                      <a:r>
                        <a:rPr lang="ru-RU" sz="1600" b="1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предпенсионного</a:t>
                      </a:r>
                      <a:r>
                        <a:rPr lang="ru-RU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возраста исходя из </a:t>
                      </a:r>
                      <a:r>
                        <a:rPr lang="ru-RU" sz="16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"</a:t>
                      </a:r>
                      <a:r>
                        <a:rPr lang="ru-RU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нового" пенсионного возраста</a:t>
                      </a:r>
                      <a:endParaRPr lang="ru-RU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1981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1981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1982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71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1979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1981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1982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1983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10" marR="9310" marT="931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6322" y="632229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*Для предоставления льгот по центру занятости и Трудовому кодексу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780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88640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Критерий отнесения граждан, претендующих на досрочное назначение страховой пенсии по старости (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</a:rPr>
              <a:t>спискок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№ 1, список № 2 и др.), к лицам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</a:rPr>
              <a:t>предпенсионного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возраста *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604448" cy="298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61653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*Для предоставления льгот по центру занятости и Трудовому кодексу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1304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1665</Words>
  <Application>Microsoft Office PowerPoint</Application>
  <PresentationFormat>Экран (4:3)</PresentationFormat>
  <Paragraphs>456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Таблица определения предпенсионного возраста для мужчин, которые постоянно проживают в  северных регионах, а также для граждан, которые ранее работали в северных регионах, но теперь там не проживают и имеют требуемую продолжительность стажа работы в северных регионах*</vt:lpstr>
      <vt:lpstr>Таблица определения предпенсионного возраста для женщин (не имеющих детей и имеющих одного ребенка, которые постоянно проживают в  северных регионах, а также для граждан, которые ранее работали в северных регионах, но теперь там не проживают и имеют требуемую продолжительность стажа работы в северных регионах*</vt:lpstr>
      <vt:lpstr>Слайд 7</vt:lpstr>
      <vt:lpstr>Таблица определения предпенсионного возраста для женщин, имеющих 2 и более детей, которые претендуют на досрочное назначение страховой пенсии по старости, к лицам предпенсионного возраста* </vt:lpstr>
      <vt:lpstr>Слайд 9</vt:lpstr>
      <vt:lpstr>Критерий отнесения граждан, претендующих на досрочное назначение страховой пенсии по старости (педагогические и др.), к лицам предпенсионного возраста* </vt:lpstr>
      <vt:lpstr>Кому территориальные органы ПФР могут представлять информацию о статусе предпенсионера для назначения льгот</vt:lpstr>
      <vt:lpstr>Способы предоставления необходимой информации</vt:lpstr>
      <vt:lpstr>Информационное взаимодействие с органами занятости</vt:lpstr>
      <vt:lpstr>Информационное взаимодействие между территориальными органами ПФР и работодателями</vt:lpstr>
      <vt:lpstr>Информация по взаимодействию между территориальными органами ПФР и работодателями по заключению соглашений</vt:lpstr>
      <vt:lpstr>Информирование граждан о праве на приобретенные льготы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Татьяна Михайловна</dc:creator>
  <cp:lastModifiedBy>Васищева Л.В.</cp:lastModifiedBy>
  <cp:revision>48</cp:revision>
  <cp:lastPrinted>2018-12-18T16:37:17Z</cp:lastPrinted>
  <dcterms:created xsi:type="dcterms:W3CDTF">2018-12-12T11:22:37Z</dcterms:created>
  <dcterms:modified xsi:type="dcterms:W3CDTF">2019-02-25T09:52:28Z</dcterms:modified>
</cp:coreProperties>
</file>